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73" r:id="rId4"/>
    <p:sldId id="270" r:id="rId5"/>
    <p:sldId id="271" r:id="rId6"/>
    <p:sldId id="274" r:id="rId7"/>
    <p:sldId id="264" r:id="rId8"/>
    <p:sldId id="266" r:id="rId9"/>
    <p:sldId id="265" r:id="rId10"/>
    <p:sldId id="268" r:id="rId11"/>
    <p:sldId id="272" r:id="rId12"/>
    <p:sldId id="267" r:id="rId13"/>
    <p:sldId id="258" r:id="rId14"/>
    <p:sldId id="276" r:id="rId15"/>
    <p:sldId id="275" r:id="rId16"/>
    <p:sldId id="259" r:id="rId17"/>
    <p:sldId id="277" r:id="rId18"/>
    <p:sldId id="282" r:id="rId19"/>
    <p:sldId id="283" r:id="rId20"/>
    <p:sldId id="284" r:id="rId21"/>
    <p:sldId id="285" r:id="rId22"/>
    <p:sldId id="286" r:id="rId23"/>
    <p:sldId id="278" r:id="rId24"/>
    <p:sldId id="280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855" autoAdjust="0"/>
  </p:normalViewPr>
  <p:slideViewPr>
    <p:cSldViewPr snapToGrid="0">
      <p:cViewPr varScale="1">
        <p:scale>
          <a:sx n="83" d="100"/>
          <a:sy n="83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33AB-E457-4B84-981E-AFBDDEB5D34D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E7E2-5EFD-4EDC-889E-089F85208D2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018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https://medium.com/iotforall/the-difference-between-artificial-intelligence-machine-learning-and-deep-learning-3aa67bff5991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3962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Linear Regression has notion of “Line of Best Fit”</a:t>
            </a:r>
          </a:p>
          <a:p>
            <a:r>
              <a:rPr lang="en-NZ" dirty="0"/>
              <a:t>Decision Tree has notion of “Information Gain” and “Entropy”</a:t>
            </a:r>
          </a:p>
          <a:p>
            <a:r>
              <a:rPr lang="en-NZ" dirty="0"/>
              <a:t>Neural Network has notion of “Activation Function” (e.g. Sigmoid)</a:t>
            </a:r>
          </a:p>
          <a:p>
            <a:r>
              <a:rPr lang="en-NZ" dirty="0"/>
              <a:t>Each algorithm requires different data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26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740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Half a million results for this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7003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2.5 million results if you spell revolutionize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180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Deep Learning is at the very top of the Emerging Trends Hype Cycle</a:t>
            </a:r>
          </a:p>
          <a:p>
            <a:r>
              <a:rPr lang="en-NZ" dirty="0"/>
              <a:t>This is for August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47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But what does that mean for people in the real world?</a:t>
            </a:r>
          </a:p>
          <a:p>
            <a:r>
              <a:rPr lang="en-NZ" dirty="0"/>
              <a:t>What does it mean for everyday people such as DevOps practitioners, like these guys?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6503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AI is only ever going to be of real value to me when it becomes like ABS or Traction Control</a:t>
            </a:r>
          </a:p>
          <a:p>
            <a:r>
              <a:rPr lang="en-NZ" dirty="0"/>
              <a:t>ABS and Traction Control are always there and always ready and doing stuff, but you just don’t notice them – they provide incremental benefit</a:t>
            </a:r>
          </a:p>
          <a:p>
            <a:r>
              <a:rPr lang="en-NZ" dirty="0"/>
              <a:t>From a DevOps perspective this should also make sense, since we’re all about incremental (as opposed to revolutionary) process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808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https://www.rescam.org/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93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https://www.auror.co/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546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https://towardsdatascience.com/train-test-split-and-cross-validation-in-python-80b61beca4b6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263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24BE-B808-4CAE-9A78-469213F31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6EFDB-FDAB-4347-8B78-ACCE88E9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CCD6-683D-45AC-9ABF-98DE09DF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EAAF-A44F-47E3-9F95-E63FD79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19D7-200D-43CA-B869-91CBF4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39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BAF3-07DC-46DA-8825-278CFDB8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6874-3A1B-4A0D-AD09-38B648E0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8681-D5D0-4EE5-ABB5-74F4E0F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E246D-BFA0-4D9E-8101-B31097B1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DFE5-6A9F-40BD-9055-23FDF944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40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17D6-328D-49B6-8C57-78208E0A5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4429-DB62-4338-967D-3BF7AFEA9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D8546-4074-495D-8CF1-079D8503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D578-BD95-4A0D-898A-DB182510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8DFF-F0F4-469F-8B87-8B6CEB0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846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 - Bullet List  - Whi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72175" y="0"/>
            <a:ext cx="621982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6792" y="1507042"/>
            <a:ext cx="8148637" cy="560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4000" b="1" kern="1200" baseline="0" dirty="0">
                <a:solidFill>
                  <a:srgbClr val="29B390"/>
                </a:solidFill>
                <a:latin typeface="Manifold CF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17626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7EE-70D6-4B8A-A917-0DDE599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C5EB-0A98-4385-80DE-543FF7162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6D4E-66E6-4A33-AB17-1007B6C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88D0-5F39-4AD3-B810-23494353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7E9D-4E58-4277-B53C-0CD9C0EA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98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C61-EBEB-4CDB-8B06-7038F1F2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FA6D-41E3-4AF2-AC73-910C139E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4414-1541-4152-8274-3B5194F2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266FB-4D0F-4BD8-ACA3-E7C5D55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AE3-D464-45AC-8F45-31BA1EA5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3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2E0-D417-49E2-89D6-5B90A1E6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18F-5797-4A46-BDD4-FBB901DA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A5E3-D7D9-4AF7-A06B-3198807B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D1040-E6B3-4AE8-891E-4C395EF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08A6-806B-4567-AEF0-456DD19B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EE2B6-7E75-4A3F-A250-78E9BAFC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92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220-6F20-475E-BB52-0678521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556D3-4C22-4625-B9A4-DBFA3B0E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62454-A506-4494-A10D-48E61C293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22C8-993A-4E66-AB7B-538F24244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67D1-5F62-46DB-B37F-5901CA793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74F8-3500-4959-BCFE-34CF8B85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7C2E5-B369-4585-BB1E-B2449AF4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088FE-2CBE-48D0-B96A-7BB2EB5C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018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F817-6745-4A2D-B284-D97DDE31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7EB33-D382-447D-A619-34778127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94E0-5D99-4EE3-B7B7-FD2D9B3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64236-2540-428A-8F29-1C76F48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15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3F50-FAE1-44F6-B401-DFFDA7A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B3A04-A5F3-49EF-B839-1E58A11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510D-5B14-468E-BF6C-AE704EFB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3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B9C8-1DC8-42AB-B5F9-751F312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7571-3F3A-49EE-B816-352A42A2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CE9E-46DE-4D69-8D57-64103BCB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CFAF-5B6D-4FB6-B36B-E27998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B07F-19E5-4C45-B7FD-96B6F7D4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170FE-F288-45ED-83D9-52A8936A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717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38DF-8159-47B7-99C3-D21BA28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8349-8410-4EDE-8631-038D72B1D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9858-3991-495E-9C7B-434FD1D91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F0D5-8792-45BE-88FD-EAD28B7E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3018-1C4A-4370-A913-4796574F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34FCA-0549-4820-92F3-DFD23266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09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C6D3B-09E9-4CE6-A7E8-D5C3BFC8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D14C2-C3E5-490D-B67E-08BF3AE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3308-5168-4A2B-8192-458C270D3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EA57-A086-4B8D-88AE-AC2C8781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7D07-EEE1-4284-B869-C46A2301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45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20E8-2CCA-4606-B8E8-CB46F4353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AI for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9445-8724-4A17-8CFB-5FEA003DE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9964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0B06C-D589-498E-AB56-CFA8B208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FBF-885E-4CD0-B94F-E238E132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 how can AI actually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BB09C-6020-48D1-BE5C-9EEAEE3D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987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omputer programmer stock image">
            <a:extLst>
              <a:ext uri="{FF2B5EF4-FFF2-40B4-BE49-F238E27FC236}">
                <a16:creationId xmlns:a16="http://schemas.microsoft.com/office/drawing/2014/main" id="{7C6704E7-4CA9-42A3-8F05-39CC1327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bs traction control">
            <a:extLst>
              <a:ext uri="{FF2B5EF4-FFF2-40B4-BE49-F238E27FC236}">
                <a16:creationId xmlns:a16="http://schemas.microsoft.com/office/drawing/2014/main" id="{C4426F6A-4975-47E6-815C-9509927C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569" y="0"/>
            <a:ext cx="174171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1915-6F53-4CB8-95FB-EF5F4FE6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4" y="-115367"/>
            <a:ext cx="12230733" cy="71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uploads-ssl.webflow.com/5b7c7fc6a2ef5c5b3c0b64c3/5b7c7fc6a2ef5cfb550b6503_auror-logo-footer.png">
            <a:extLst>
              <a:ext uri="{FF2B5EF4-FFF2-40B4-BE49-F238E27FC236}">
                <a16:creationId xmlns:a16="http://schemas.microsoft.com/office/drawing/2014/main" id="{9E02577D-1A7C-48A8-AB54-6A6302E2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19" y="647019"/>
            <a:ext cx="5563961" cy="556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1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5BD-91B7-4D41-A214-1996A874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should DevOps care about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FD01-2778-419F-BACB-A1932A77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AI works best when applied in modest increments</a:t>
            </a:r>
          </a:p>
          <a:p>
            <a:r>
              <a:rPr lang="en-NZ" dirty="0"/>
              <a:t>Can be scripted and manipulated easily</a:t>
            </a:r>
          </a:p>
          <a:p>
            <a:r>
              <a:rPr lang="en-NZ" dirty="0"/>
              <a:t>DevOps has lots of different types of data sources</a:t>
            </a:r>
          </a:p>
          <a:p>
            <a:r>
              <a:rPr lang="en-NZ" dirty="0"/>
              <a:t>Constantly looking for ways to improve</a:t>
            </a:r>
          </a:p>
          <a:p>
            <a:r>
              <a:rPr lang="en-NZ" dirty="0"/>
              <a:t>An AI “step” can for example be spliced into a CI/CD pipeline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506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14C7E-7BB3-49DF-A378-681CB8A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Tools, techniques, 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0015E-4550-4B08-99E8-BBE1B14F7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31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AE748E-A3FB-4C42-8F0E-AFEB095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preparation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570A8-86F5-45F2-8DE2-6D20D9AC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/>
          </a:solidFill>
        </p:spPr>
        <p:txBody>
          <a:bodyPr/>
          <a:lstStyle/>
          <a:p>
            <a:r>
              <a:rPr lang="en-NZ" dirty="0"/>
              <a:t>Data cleansing is about 80% of all ML/AI projects</a:t>
            </a:r>
          </a:p>
          <a:p>
            <a:r>
              <a:rPr lang="en-NZ" dirty="0"/>
              <a:t>Feature engineering</a:t>
            </a:r>
          </a:p>
          <a:p>
            <a:pPr lvl="1"/>
            <a:r>
              <a:rPr lang="en-NZ" dirty="0"/>
              <a:t>E.g. for date/time – splitting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r>
              <a:rPr lang="en-NZ" dirty="0"/>
              <a:t>E.g. cyclical date/time (for neural network)</a:t>
            </a:r>
          </a:p>
          <a:p>
            <a:endParaRPr lang="en-NZ" dirty="0"/>
          </a:p>
        </p:txBody>
      </p:sp>
      <p:pic>
        <p:nvPicPr>
          <p:cNvPr id="2050" name="Picture 2" descr="https://cdn-images-1.medium.com/max/800/1*4uxZB7gAd-1Vm4nVwtouwg.png">
            <a:extLst>
              <a:ext uri="{FF2B5EF4-FFF2-40B4-BE49-F238E27FC236}">
                <a16:creationId xmlns:a16="http://schemas.microsoft.com/office/drawing/2014/main" id="{CA1799E5-D09B-47F1-8D13-A2B907D5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155" y="3333886"/>
            <a:ext cx="2740306" cy="196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800/1*U5ZAUIb_9nq2EqlhIC1WfA.png">
            <a:extLst>
              <a:ext uri="{FF2B5EF4-FFF2-40B4-BE49-F238E27FC236}">
                <a16:creationId xmlns:a16="http://schemas.microsoft.com/office/drawing/2014/main" id="{5958CD67-6E63-4AE0-BF01-3FCC1379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78" y="3365666"/>
            <a:ext cx="2083443" cy="193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342116B-EAAA-4A58-BC9E-C8D5C5C52EA3}"/>
              </a:ext>
            </a:extLst>
          </p:cNvPr>
          <p:cNvSpPr/>
          <p:nvPr/>
        </p:nvSpPr>
        <p:spPr>
          <a:xfrm>
            <a:off x="4317357" y="4062714"/>
            <a:ext cx="601884" cy="428263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270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47555-4BB4-4D7C-A265-51505F1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85DC6-68A4-459A-B1C6-723BA557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Categorical data</a:t>
            </a:r>
          </a:p>
          <a:p>
            <a:r>
              <a:rPr lang="en-NZ" dirty="0"/>
              <a:t>One-hot (for neural network)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074" name="Picture 2" descr="https://cdn-images-1.medium.com/max/1200/1*Ac4z1rWWuU0TzxJRUM62WA.jpeg">
            <a:extLst>
              <a:ext uri="{FF2B5EF4-FFF2-40B4-BE49-F238E27FC236}">
                <a16:creationId xmlns:a16="http://schemas.microsoft.com/office/drawing/2014/main" id="{592A476D-AF74-4CE1-BCE7-3826D6EF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1" y="2818669"/>
            <a:ext cx="9126638" cy="29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4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D61D-D52C-45F7-ADDD-D41BC585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2FDB-29A2-4C93-BCE7-790E4317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Definitions of AI, ML and DevOps</a:t>
            </a:r>
          </a:p>
          <a:p>
            <a:r>
              <a:rPr lang="en-NZ" dirty="0"/>
              <a:t>State of the art AI and ML versus the real world</a:t>
            </a:r>
          </a:p>
          <a:p>
            <a:r>
              <a:rPr lang="en-NZ" dirty="0"/>
              <a:t>How can DevOps benefit from AI</a:t>
            </a:r>
          </a:p>
          <a:p>
            <a:r>
              <a:rPr lang="en-NZ" dirty="0"/>
              <a:t>Tools, techniques, terminology</a:t>
            </a:r>
          </a:p>
          <a:p>
            <a:r>
              <a:rPr lang="en-NZ" dirty="0"/>
              <a:t>Tutorial: bug predictor</a:t>
            </a:r>
          </a:p>
        </p:txBody>
      </p:sp>
    </p:spTree>
    <p:extLst>
      <p:ext uri="{BB962C8B-B14F-4D97-AF65-F5344CB8AC3E}">
        <p14:creationId xmlns:p14="http://schemas.microsoft.com/office/powerpoint/2010/main" val="308218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11D1C-0284-4576-A093-E98FC758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training/testing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1E19DB-A144-4584-A9A4-252BEA8D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Train/Test/Split and Folding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Overfitting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1026" name="Picture 2" descr="https://cdn-images-1.medium.com/max/800/1*tBErXYVvTw2jSUYK7thU2A.png">
            <a:extLst>
              <a:ext uri="{FF2B5EF4-FFF2-40B4-BE49-F238E27FC236}">
                <a16:creationId xmlns:a16="http://schemas.microsoft.com/office/drawing/2014/main" id="{AD710726-8499-4ED7-8094-19973456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3" y="4453227"/>
            <a:ext cx="6862579" cy="173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200/1*-8_kogvwmL1H6ooN1A1tsQ.png">
            <a:extLst>
              <a:ext uri="{FF2B5EF4-FFF2-40B4-BE49-F238E27FC236}">
                <a16:creationId xmlns:a16="http://schemas.microsoft.com/office/drawing/2014/main" id="{B35AB216-5537-47C8-AAFB-B3E42C06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3" y="2370653"/>
            <a:ext cx="4283236" cy="140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92D-DC0E-41D1-855A-43B2425B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962-1C75-4071-B952-D88795AE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Linear regression</a:t>
            </a:r>
          </a:p>
          <a:p>
            <a:r>
              <a:rPr lang="en-NZ" dirty="0"/>
              <a:t>Decision tree</a:t>
            </a:r>
          </a:p>
          <a:p>
            <a:r>
              <a:rPr lang="en-NZ" dirty="0"/>
              <a:t>Neural network</a:t>
            </a:r>
          </a:p>
          <a:p>
            <a:endParaRPr lang="en-NZ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08C5DA95-248A-4A2C-B125-D4F377A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78779"/>
            <a:ext cx="3503030" cy="2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ecision tree classifier">
            <a:extLst>
              <a:ext uri="{FF2B5EF4-FFF2-40B4-BE49-F238E27FC236}">
                <a16:creationId xmlns:a16="http://schemas.microsoft.com/office/drawing/2014/main" id="{A72D9C02-2D36-41E9-B5BA-1C8FB8E7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5" y="3382809"/>
            <a:ext cx="3288175" cy="311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neural network">
            <a:extLst>
              <a:ext uri="{FF2B5EF4-FFF2-40B4-BE49-F238E27FC236}">
                <a16:creationId xmlns:a16="http://schemas.microsoft.com/office/drawing/2014/main" id="{F7481AEB-04F3-4911-B967-00C47025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912246"/>
            <a:ext cx="4562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2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405D-8604-4C5C-B04B-E2582E43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Miscellaneous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4286-4C78-4B65-AE93-367F35E03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Maths is unavoidable</a:t>
            </a:r>
          </a:p>
          <a:p>
            <a:r>
              <a:rPr lang="en-NZ" dirty="0"/>
              <a:t>Use maths resources like Coursera and Kahn Academy</a:t>
            </a:r>
          </a:p>
          <a:p>
            <a:r>
              <a:rPr lang="en-NZ" dirty="0"/>
              <a:t>Cognitive Services and SaaS ML</a:t>
            </a:r>
          </a:p>
          <a:p>
            <a:r>
              <a:rPr lang="en-NZ" dirty="0"/>
              <a:t>Contrived/randomised datasets</a:t>
            </a:r>
          </a:p>
          <a:p>
            <a:r>
              <a:rPr lang="en-NZ" dirty="0"/>
              <a:t>Algorithm requirements/parameters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5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910C-0C74-4DB8-9DD2-B269A85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</a:t>
            </a:r>
          </a:p>
        </p:txBody>
      </p:sp>
      <p:pic>
        <p:nvPicPr>
          <p:cNvPr id="5126" name="Picture 6" descr="Image result for python">
            <a:extLst>
              <a:ext uri="{FF2B5EF4-FFF2-40B4-BE49-F238E27FC236}">
                <a16:creationId xmlns:a16="http://schemas.microsoft.com/office/drawing/2014/main" id="{499A33D5-F4C8-4B5B-A502-8472FC33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21" y="1184395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jupyter">
            <a:extLst>
              <a:ext uri="{FF2B5EF4-FFF2-40B4-BE49-F238E27FC236}">
                <a16:creationId xmlns:a16="http://schemas.microsoft.com/office/drawing/2014/main" id="{0A7995F5-786B-4BF4-814B-F57A91B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7" y="849101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cikit learn">
            <a:extLst>
              <a:ext uri="{FF2B5EF4-FFF2-40B4-BE49-F238E27FC236}">
                <a16:creationId xmlns:a16="http://schemas.microsoft.com/office/drawing/2014/main" id="{F5D267E8-6D17-4292-AF3A-508B3588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64" y="4154714"/>
            <a:ext cx="2804886" cy="15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go">
            <a:extLst>
              <a:ext uri="{FF2B5EF4-FFF2-40B4-BE49-F238E27FC236}">
                <a16:creationId xmlns:a16="http://schemas.microsoft.com/office/drawing/2014/main" id="{03375992-CB9A-4BCD-AD03-58F343DF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807" y="4914159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numpy">
            <a:extLst>
              <a:ext uri="{FF2B5EF4-FFF2-40B4-BE49-F238E27FC236}">
                <a16:creationId xmlns:a16="http://schemas.microsoft.com/office/drawing/2014/main" id="{FA4F0CAD-7658-4F28-AAB6-26A4C1EC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7" y="429306"/>
            <a:ext cx="3619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matplotlib">
            <a:extLst>
              <a:ext uri="{FF2B5EF4-FFF2-40B4-BE49-F238E27FC236}">
                <a16:creationId xmlns:a16="http://schemas.microsoft.com/office/drawing/2014/main" id="{AF64AC57-1934-419F-8BFD-76260A88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43" y="2674454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FE0-4236-4D7F-9363-459FAF99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</a:t>
            </a:r>
          </a:p>
        </p:txBody>
      </p:sp>
      <p:pic>
        <p:nvPicPr>
          <p:cNvPr id="6146" name="Picture 2" descr="Image result for andrew ng coursera machine learning">
            <a:extLst>
              <a:ext uri="{FF2B5EF4-FFF2-40B4-BE49-F238E27FC236}">
                <a16:creationId xmlns:a16="http://schemas.microsoft.com/office/drawing/2014/main" id="{C5D40FE7-143C-445D-97D0-D2576924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18" y="365125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ow to make your own neural network book">
            <a:extLst>
              <a:ext uri="{FF2B5EF4-FFF2-40B4-BE49-F238E27FC236}">
                <a16:creationId xmlns:a16="http://schemas.microsoft.com/office/drawing/2014/main" id="{588523C2-4411-4CC0-A96E-FBFEC4F9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33" y="1587726"/>
            <a:ext cx="2476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khan academy">
            <a:extLst>
              <a:ext uri="{FF2B5EF4-FFF2-40B4-BE49-F238E27FC236}">
                <a16:creationId xmlns:a16="http://schemas.microsoft.com/office/drawing/2014/main" id="{CA6F0467-CEF3-4118-8DEC-F0F8EBB6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2" y="2924175"/>
            <a:ext cx="26931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kaggle">
            <a:extLst>
              <a:ext uri="{FF2B5EF4-FFF2-40B4-BE49-F238E27FC236}">
                <a16:creationId xmlns:a16="http://schemas.microsoft.com/office/drawing/2014/main" id="{91F10B3A-1759-4056-B444-D096321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853" y="3548289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ED32-AA65-4B80-B489-3F538677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A7F-73CF-4EBB-B317-89592F01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873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6857E-23A8-45AE-B7C6-C159A461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Definitions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7B1BC-25A7-454A-ACE7-7DBD8200E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257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8449-6CA8-44EF-B0DE-605E41BB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401C-6125-4827-B982-8E8ECB1D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Doing computer stuff that helps the world in a way that:</a:t>
            </a:r>
          </a:p>
          <a:p>
            <a:pPr lvl="1"/>
            <a:r>
              <a:rPr lang="en-NZ" dirty="0"/>
              <a:t>Tries to keep people happy</a:t>
            </a:r>
          </a:p>
          <a:p>
            <a:pPr lvl="1"/>
            <a:r>
              <a:rPr lang="en-NZ" dirty="0"/>
              <a:t>Tries to improve all the time</a:t>
            </a:r>
          </a:p>
          <a:p>
            <a:pPr lvl="1"/>
            <a:r>
              <a:rPr lang="en-NZ" dirty="0"/>
              <a:t>Tries not to be stupid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11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15FE-B142-41AE-9CEF-EC7A2221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AI and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B88A-DD28-400F-A397-8E573C5D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i="1" dirty="0"/>
              <a:t>“Artificial intelligence (AI) is the ability of a digital computer or computer-controlled robot to perform tasks commonly associated with intelligent beings” </a:t>
            </a:r>
            <a:r>
              <a:rPr lang="en-NZ" dirty="0"/>
              <a:t>– Britannica</a:t>
            </a:r>
          </a:p>
          <a:p>
            <a:r>
              <a:rPr lang="en-NZ" dirty="0"/>
              <a:t>Machine Learning (ML) is a </a:t>
            </a:r>
            <a:r>
              <a:rPr lang="en-NZ" i="1" dirty="0"/>
              <a:t>“Field of study that gives computers the ability to learn without being explicitly programmed” </a:t>
            </a:r>
            <a:r>
              <a:rPr lang="en-NZ" dirty="0"/>
              <a:t>– Arthur Samuel</a:t>
            </a:r>
          </a:p>
          <a:p>
            <a:r>
              <a:rPr lang="en-NZ" i="1" dirty="0"/>
              <a:t>“At its core, machine learning is simply a way of achieving AI” </a:t>
            </a:r>
            <a:r>
              <a:rPr lang="en-NZ" dirty="0"/>
              <a:t>– Medium article I found</a:t>
            </a:r>
          </a:p>
        </p:txBody>
      </p:sp>
    </p:spTree>
    <p:extLst>
      <p:ext uri="{BB962C8B-B14F-4D97-AF65-F5344CB8AC3E}">
        <p14:creationId xmlns:p14="http://schemas.microsoft.com/office/powerpoint/2010/main" val="30233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457FAE-2283-4348-A63A-D55D4144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State of the art 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1A5C0-EB97-4645-A3C5-C6FC0389F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6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F65E-EAD6-4570-81A1-B3B0B843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D97C9-4227-4212-83E4-2BF51CC9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 hype cycle 2018">
            <a:extLst>
              <a:ext uri="{FF2B5EF4-FFF2-40B4-BE49-F238E27FC236}">
                <a16:creationId xmlns:a16="http://schemas.microsoft.com/office/drawing/2014/main" id="{05EEC986-1ACB-45BB-B4F2-26484B9E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11" y="-1450"/>
            <a:ext cx="8109695" cy="68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532</Words>
  <Application>Microsoft Office PowerPoint</Application>
  <PresentationFormat>Widescreen</PresentationFormat>
  <Paragraphs>89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Manifold CF</vt:lpstr>
      <vt:lpstr>Office Theme</vt:lpstr>
      <vt:lpstr>AI for DevOps</vt:lpstr>
      <vt:lpstr>Agenda</vt:lpstr>
      <vt:lpstr>Definitions</vt:lpstr>
      <vt:lpstr>What is DevOps?</vt:lpstr>
      <vt:lpstr>What is AI and ML?</vt:lpstr>
      <vt:lpstr>State of the art AI</vt:lpstr>
      <vt:lpstr>PowerPoint Presentation</vt:lpstr>
      <vt:lpstr>PowerPoint Presentation</vt:lpstr>
      <vt:lpstr>PowerPoint Presentation</vt:lpstr>
      <vt:lpstr>PowerPoint Presentation</vt:lpstr>
      <vt:lpstr>So how can AI actually help?</vt:lpstr>
      <vt:lpstr>PowerPoint Presentation</vt:lpstr>
      <vt:lpstr>PowerPoint Presentation</vt:lpstr>
      <vt:lpstr>PowerPoint Presentation</vt:lpstr>
      <vt:lpstr>PowerPoint Presentation</vt:lpstr>
      <vt:lpstr>Why should DevOps care about AI?</vt:lpstr>
      <vt:lpstr>Tools, techniques, terminology</vt:lpstr>
      <vt:lpstr>Data preparation</vt:lpstr>
      <vt:lpstr>Encoding</vt:lpstr>
      <vt:lpstr>Model training/testing</vt:lpstr>
      <vt:lpstr>Algorithms</vt:lpstr>
      <vt:lpstr>Miscellaneous observations</vt:lpstr>
      <vt:lpstr>Tools</vt:lpstr>
      <vt:lpstr>Resources</vt:lpstr>
      <vt:lpstr>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DevOps</dc:title>
  <dc:creator>Bernard O'Leary</dc:creator>
  <cp:lastModifiedBy>Bernard O'Leary</cp:lastModifiedBy>
  <cp:revision>48</cp:revision>
  <dcterms:created xsi:type="dcterms:W3CDTF">2018-10-16T08:55:26Z</dcterms:created>
  <dcterms:modified xsi:type="dcterms:W3CDTF">2018-10-16T22:00:44Z</dcterms:modified>
</cp:coreProperties>
</file>